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80" r:id="rId3"/>
    <p:sldId id="278" r:id="rId4"/>
    <p:sldId id="279" r:id="rId5"/>
    <p:sldId id="291" r:id="rId6"/>
    <p:sldId id="288" r:id="rId7"/>
    <p:sldId id="289" r:id="rId8"/>
    <p:sldId id="292" r:id="rId9"/>
    <p:sldId id="293" r:id="rId10"/>
    <p:sldId id="294" r:id="rId11"/>
    <p:sldId id="268" r:id="rId12"/>
    <p:sldId id="274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85" r:id="rId24"/>
    <p:sldId id="286" r:id="rId25"/>
    <p:sldId id="275" r:id="rId26"/>
    <p:sldId id="276" r:id="rId27"/>
    <p:sldId id="283" r:id="rId28"/>
    <p:sldId id="284" r:id="rId29"/>
    <p:sldId id="277" r:id="rId30"/>
    <p:sldId id="295" r:id="rId31"/>
    <p:sldId id="296" r:id="rId32"/>
    <p:sldId id="297" r:id="rId33"/>
    <p:sldId id="299" r:id="rId34"/>
    <p:sldId id="298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DD6615-6CE7-4782-98BF-DB2250CAEC91}" type="doc">
      <dgm:prSet loTypeId="urn:microsoft.com/office/officeart/2005/8/layout/list1" loCatId="list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B3F1A035-642D-4B8C-8CFF-A9AB2C3802F6}">
      <dgm:prSet phldrT="[Текст]"/>
      <dgm:spPr/>
      <dgm:t>
        <a:bodyPr/>
        <a:lstStyle/>
        <a:p>
          <a:r>
            <a:rPr lang="ru-RU" b="1" dirty="0" smtClean="0"/>
            <a:t>ИНТЕЛЛЕКТУАЛЬНАЯ ГОТОВНОСТЬ</a:t>
          </a:r>
          <a:endParaRPr lang="ru-RU" b="1" dirty="0"/>
        </a:p>
      </dgm:t>
    </dgm:pt>
    <dgm:pt modelId="{5AFFFB41-74CE-47DD-B9A7-C6CF0D52EF57}" type="parTrans" cxnId="{161079F5-3785-415E-9F70-B3348B2A5501}">
      <dgm:prSet/>
      <dgm:spPr/>
      <dgm:t>
        <a:bodyPr/>
        <a:lstStyle/>
        <a:p>
          <a:endParaRPr lang="ru-RU"/>
        </a:p>
      </dgm:t>
    </dgm:pt>
    <dgm:pt modelId="{71CFFF35-0F9A-4414-A2FA-15A8A2685A73}" type="sibTrans" cxnId="{161079F5-3785-415E-9F70-B3348B2A5501}">
      <dgm:prSet/>
      <dgm:spPr/>
      <dgm:t>
        <a:bodyPr/>
        <a:lstStyle/>
        <a:p>
          <a:endParaRPr lang="ru-RU"/>
        </a:p>
      </dgm:t>
    </dgm:pt>
    <dgm:pt modelId="{0247CF5A-3414-41C2-A397-4B40806A573E}">
      <dgm:prSet phldrT="[Текст]"/>
      <dgm:spPr/>
      <dgm:t>
        <a:bodyPr/>
        <a:lstStyle/>
        <a:p>
          <a:r>
            <a:rPr lang="ru-RU" b="1" dirty="0" smtClean="0"/>
            <a:t>СОЦИАЛЬНАЯ ЗРЕЛОСТЬ</a:t>
          </a:r>
          <a:endParaRPr lang="ru-RU" b="1" dirty="0"/>
        </a:p>
      </dgm:t>
    </dgm:pt>
    <dgm:pt modelId="{3FB394E3-D994-468B-B948-80BFB2A32283}" type="parTrans" cxnId="{07DD045C-3811-49AD-9324-72917625E5A6}">
      <dgm:prSet/>
      <dgm:spPr/>
      <dgm:t>
        <a:bodyPr/>
        <a:lstStyle/>
        <a:p>
          <a:endParaRPr lang="ru-RU"/>
        </a:p>
      </dgm:t>
    </dgm:pt>
    <dgm:pt modelId="{AD8D4CE8-944D-4EA4-BB8E-40A83D9DF9EF}" type="sibTrans" cxnId="{07DD045C-3811-49AD-9324-72917625E5A6}">
      <dgm:prSet/>
      <dgm:spPr/>
      <dgm:t>
        <a:bodyPr/>
        <a:lstStyle/>
        <a:p>
          <a:endParaRPr lang="ru-RU"/>
        </a:p>
      </dgm:t>
    </dgm:pt>
    <dgm:pt modelId="{C5536B61-86FE-48B6-93DB-04ACA7B750BC}">
      <dgm:prSet phldrT="[Текст]"/>
      <dgm:spPr/>
      <dgm:t>
        <a:bodyPr/>
        <a:lstStyle/>
        <a:p>
          <a:r>
            <a:rPr lang="ru-RU" b="1" dirty="0" smtClean="0"/>
            <a:t>ЭМОЦИОНАЛЬНАЯ ЗРЕЛОСТЬ</a:t>
          </a:r>
          <a:endParaRPr lang="ru-RU" b="1" dirty="0"/>
        </a:p>
      </dgm:t>
    </dgm:pt>
    <dgm:pt modelId="{84143B5F-A39F-479C-9A12-4B7B1C700842}" type="parTrans" cxnId="{F77AAC5B-D120-4352-934E-F775F0CE6F60}">
      <dgm:prSet/>
      <dgm:spPr/>
      <dgm:t>
        <a:bodyPr/>
        <a:lstStyle/>
        <a:p>
          <a:endParaRPr lang="ru-RU"/>
        </a:p>
      </dgm:t>
    </dgm:pt>
    <dgm:pt modelId="{41994F3D-594A-4793-B6B7-94A0DD03BAD1}" type="sibTrans" cxnId="{F77AAC5B-D120-4352-934E-F775F0CE6F60}">
      <dgm:prSet/>
      <dgm:spPr/>
      <dgm:t>
        <a:bodyPr/>
        <a:lstStyle/>
        <a:p>
          <a:endParaRPr lang="ru-RU"/>
        </a:p>
      </dgm:t>
    </dgm:pt>
    <dgm:pt modelId="{E1A1024B-A8C4-4193-AF3D-D3C51FC1EB38}" type="pres">
      <dgm:prSet presAssocID="{E9DD6615-6CE7-4782-98BF-DB2250CAEC9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CF935A-515B-4672-9638-6B371CFD27DB}" type="pres">
      <dgm:prSet presAssocID="{B3F1A035-642D-4B8C-8CFF-A9AB2C3802F6}" presName="parentLin" presStyleCnt="0"/>
      <dgm:spPr/>
      <dgm:t>
        <a:bodyPr/>
        <a:lstStyle/>
        <a:p>
          <a:endParaRPr lang="ru-RU"/>
        </a:p>
      </dgm:t>
    </dgm:pt>
    <dgm:pt modelId="{2C8C063B-5E2C-4FA7-A82C-B86640D786A0}" type="pres">
      <dgm:prSet presAssocID="{B3F1A035-642D-4B8C-8CFF-A9AB2C3802F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499BF45-3CDC-49C5-BD6C-852CF48BB865}" type="pres">
      <dgm:prSet presAssocID="{B3F1A035-642D-4B8C-8CFF-A9AB2C3802F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B0567E-9236-4E34-952D-9645C390FC37}" type="pres">
      <dgm:prSet presAssocID="{B3F1A035-642D-4B8C-8CFF-A9AB2C3802F6}" presName="negativeSpace" presStyleCnt="0"/>
      <dgm:spPr/>
      <dgm:t>
        <a:bodyPr/>
        <a:lstStyle/>
        <a:p>
          <a:endParaRPr lang="ru-RU"/>
        </a:p>
      </dgm:t>
    </dgm:pt>
    <dgm:pt modelId="{D49F1B5F-0B8C-4898-8EAD-CB53C0DDEA80}" type="pres">
      <dgm:prSet presAssocID="{B3F1A035-642D-4B8C-8CFF-A9AB2C3802F6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00141E-ACBE-4A18-97E0-DAD05B2CBC08}" type="pres">
      <dgm:prSet presAssocID="{71CFFF35-0F9A-4414-A2FA-15A8A2685A73}" presName="spaceBetweenRectangles" presStyleCnt="0"/>
      <dgm:spPr/>
      <dgm:t>
        <a:bodyPr/>
        <a:lstStyle/>
        <a:p>
          <a:endParaRPr lang="ru-RU"/>
        </a:p>
      </dgm:t>
    </dgm:pt>
    <dgm:pt modelId="{61D86674-5066-4ABF-8C61-8712F6BCA212}" type="pres">
      <dgm:prSet presAssocID="{0247CF5A-3414-41C2-A397-4B40806A573E}" presName="parentLin" presStyleCnt="0"/>
      <dgm:spPr/>
      <dgm:t>
        <a:bodyPr/>
        <a:lstStyle/>
        <a:p>
          <a:endParaRPr lang="ru-RU"/>
        </a:p>
      </dgm:t>
    </dgm:pt>
    <dgm:pt modelId="{F2053A45-6BEF-4504-82BD-123860599B7F}" type="pres">
      <dgm:prSet presAssocID="{0247CF5A-3414-41C2-A397-4B40806A573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C60A7725-5301-4849-BF3E-ED267D6D3F7A}" type="pres">
      <dgm:prSet presAssocID="{0247CF5A-3414-41C2-A397-4B40806A573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94A6A5-B93E-4412-86C1-BC86372AC9CC}" type="pres">
      <dgm:prSet presAssocID="{0247CF5A-3414-41C2-A397-4B40806A573E}" presName="negativeSpace" presStyleCnt="0"/>
      <dgm:spPr/>
      <dgm:t>
        <a:bodyPr/>
        <a:lstStyle/>
        <a:p>
          <a:endParaRPr lang="ru-RU"/>
        </a:p>
      </dgm:t>
    </dgm:pt>
    <dgm:pt modelId="{B3D9EA76-F3BB-4BF4-8201-57B521044628}" type="pres">
      <dgm:prSet presAssocID="{0247CF5A-3414-41C2-A397-4B40806A573E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6F8660-3E51-4D44-B038-FBF9802B1FF0}" type="pres">
      <dgm:prSet presAssocID="{AD8D4CE8-944D-4EA4-BB8E-40A83D9DF9EF}" presName="spaceBetweenRectangles" presStyleCnt="0"/>
      <dgm:spPr/>
      <dgm:t>
        <a:bodyPr/>
        <a:lstStyle/>
        <a:p>
          <a:endParaRPr lang="ru-RU"/>
        </a:p>
      </dgm:t>
    </dgm:pt>
    <dgm:pt modelId="{29295165-9A60-4EB8-BD8E-557566435214}" type="pres">
      <dgm:prSet presAssocID="{C5536B61-86FE-48B6-93DB-04ACA7B750BC}" presName="parentLin" presStyleCnt="0"/>
      <dgm:spPr/>
      <dgm:t>
        <a:bodyPr/>
        <a:lstStyle/>
        <a:p>
          <a:endParaRPr lang="ru-RU"/>
        </a:p>
      </dgm:t>
    </dgm:pt>
    <dgm:pt modelId="{56D06D10-E25D-4770-9551-CE63EE56DB1D}" type="pres">
      <dgm:prSet presAssocID="{C5536B61-86FE-48B6-93DB-04ACA7B750BC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61C50AA-010B-4342-AB9C-3D35588DD48C}" type="pres">
      <dgm:prSet presAssocID="{C5536B61-86FE-48B6-93DB-04ACA7B750BC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C94715-8834-4A60-B9E4-49113E2F9934}" type="pres">
      <dgm:prSet presAssocID="{C5536B61-86FE-48B6-93DB-04ACA7B750BC}" presName="negativeSpace" presStyleCnt="0"/>
      <dgm:spPr/>
      <dgm:t>
        <a:bodyPr/>
        <a:lstStyle/>
        <a:p>
          <a:endParaRPr lang="ru-RU"/>
        </a:p>
      </dgm:t>
    </dgm:pt>
    <dgm:pt modelId="{8D7E6D52-58B9-4B8D-8A2D-BD3AA35CF481}" type="pres">
      <dgm:prSet presAssocID="{C5536B61-86FE-48B6-93DB-04ACA7B750BC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1079F5-3785-415E-9F70-B3348B2A5501}" srcId="{E9DD6615-6CE7-4782-98BF-DB2250CAEC91}" destId="{B3F1A035-642D-4B8C-8CFF-A9AB2C3802F6}" srcOrd="0" destOrd="0" parTransId="{5AFFFB41-74CE-47DD-B9A7-C6CF0D52EF57}" sibTransId="{71CFFF35-0F9A-4414-A2FA-15A8A2685A73}"/>
    <dgm:cxn modelId="{F77AAC5B-D120-4352-934E-F775F0CE6F60}" srcId="{E9DD6615-6CE7-4782-98BF-DB2250CAEC91}" destId="{C5536B61-86FE-48B6-93DB-04ACA7B750BC}" srcOrd="2" destOrd="0" parTransId="{84143B5F-A39F-479C-9A12-4B7B1C700842}" sibTransId="{41994F3D-594A-4793-B6B7-94A0DD03BAD1}"/>
    <dgm:cxn modelId="{35C6C56B-E850-4731-986E-56DAEFF5B166}" type="presOf" srcId="{B3F1A035-642D-4B8C-8CFF-A9AB2C3802F6}" destId="{B499BF45-3CDC-49C5-BD6C-852CF48BB865}" srcOrd="1" destOrd="0" presId="urn:microsoft.com/office/officeart/2005/8/layout/list1"/>
    <dgm:cxn modelId="{3D9A0CA5-C0E0-4FD0-8D6E-420B489F257F}" type="presOf" srcId="{C5536B61-86FE-48B6-93DB-04ACA7B750BC}" destId="{E61C50AA-010B-4342-AB9C-3D35588DD48C}" srcOrd="1" destOrd="0" presId="urn:microsoft.com/office/officeart/2005/8/layout/list1"/>
    <dgm:cxn modelId="{DB6B1AEC-65D5-4AAD-9972-1832662FEAFA}" type="presOf" srcId="{C5536B61-86FE-48B6-93DB-04ACA7B750BC}" destId="{56D06D10-E25D-4770-9551-CE63EE56DB1D}" srcOrd="0" destOrd="0" presId="urn:microsoft.com/office/officeart/2005/8/layout/list1"/>
    <dgm:cxn modelId="{DC938EE8-7200-4AF0-8AF6-8A24B0271C54}" type="presOf" srcId="{B3F1A035-642D-4B8C-8CFF-A9AB2C3802F6}" destId="{2C8C063B-5E2C-4FA7-A82C-B86640D786A0}" srcOrd="0" destOrd="0" presId="urn:microsoft.com/office/officeart/2005/8/layout/list1"/>
    <dgm:cxn modelId="{9EE7DCCD-596E-4429-BD8F-A419ABEA3E20}" type="presOf" srcId="{E9DD6615-6CE7-4782-98BF-DB2250CAEC91}" destId="{E1A1024B-A8C4-4193-AF3D-D3C51FC1EB38}" srcOrd="0" destOrd="0" presId="urn:microsoft.com/office/officeart/2005/8/layout/list1"/>
    <dgm:cxn modelId="{2D02155F-E936-404A-8FB3-CDF479D135EB}" type="presOf" srcId="{0247CF5A-3414-41C2-A397-4B40806A573E}" destId="{F2053A45-6BEF-4504-82BD-123860599B7F}" srcOrd="0" destOrd="0" presId="urn:microsoft.com/office/officeart/2005/8/layout/list1"/>
    <dgm:cxn modelId="{2E277016-1A47-4A44-A5C7-DA261A74B069}" type="presOf" srcId="{0247CF5A-3414-41C2-A397-4B40806A573E}" destId="{C60A7725-5301-4849-BF3E-ED267D6D3F7A}" srcOrd="1" destOrd="0" presId="urn:microsoft.com/office/officeart/2005/8/layout/list1"/>
    <dgm:cxn modelId="{07DD045C-3811-49AD-9324-72917625E5A6}" srcId="{E9DD6615-6CE7-4782-98BF-DB2250CAEC91}" destId="{0247CF5A-3414-41C2-A397-4B40806A573E}" srcOrd="1" destOrd="0" parTransId="{3FB394E3-D994-468B-B948-80BFB2A32283}" sibTransId="{AD8D4CE8-944D-4EA4-BB8E-40A83D9DF9EF}"/>
    <dgm:cxn modelId="{D1BB7420-F3E8-467E-9738-EC7941CD3073}" type="presParOf" srcId="{E1A1024B-A8C4-4193-AF3D-D3C51FC1EB38}" destId="{72CF935A-515B-4672-9638-6B371CFD27DB}" srcOrd="0" destOrd="0" presId="urn:microsoft.com/office/officeart/2005/8/layout/list1"/>
    <dgm:cxn modelId="{37B9CBF3-E130-4ED2-A5B0-26CB6C4918FA}" type="presParOf" srcId="{72CF935A-515B-4672-9638-6B371CFD27DB}" destId="{2C8C063B-5E2C-4FA7-A82C-B86640D786A0}" srcOrd="0" destOrd="0" presId="urn:microsoft.com/office/officeart/2005/8/layout/list1"/>
    <dgm:cxn modelId="{28061273-E181-477C-908A-96B7C0329BE8}" type="presParOf" srcId="{72CF935A-515B-4672-9638-6B371CFD27DB}" destId="{B499BF45-3CDC-49C5-BD6C-852CF48BB865}" srcOrd="1" destOrd="0" presId="urn:microsoft.com/office/officeart/2005/8/layout/list1"/>
    <dgm:cxn modelId="{0E3DBAE6-5272-43A8-95C8-FAC2413B7AE1}" type="presParOf" srcId="{E1A1024B-A8C4-4193-AF3D-D3C51FC1EB38}" destId="{7AB0567E-9236-4E34-952D-9645C390FC37}" srcOrd="1" destOrd="0" presId="urn:microsoft.com/office/officeart/2005/8/layout/list1"/>
    <dgm:cxn modelId="{B3B5D2F4-D458-489F-8704-B418EC7E3DE8}" type="presParOf" srcId="{E1A1024B-A8C4-4193-AF3D-D3C51FC1EB38}" destId="{D49F1B5F-0B8C-4898-8EAD-CB53C0DDEA80}" srcOrd="2" destOrd="0" presId="urn:microsoft.com/office/officeart/2005/8/layout/list1"/>
    <dgm:cxn modelId="{E6F3BF38-1C4E-42B7-A598-EFBBC8841599}" type="presParOf" srcId="{E1A1024B-A8C4-4193-AF3D-D3C51FC1EB38}" destId="{B800141E-ACBE-4A18-97E0-DAD05B2CBC08}" srcOrd="3" destOrd="0" presId="urn:microsoft.com/office/officeart/2005/8/layout/list1"/>
    <dgm:cxn modelId="{4AE3CE85-7021-4757-94AC-536EC9EA14B3}" type="presParOf" srcId="{E1A1024B-A8C4-4193-AF3D-D3C51FC1EB38}" destId="{61D86674-5066-4ABF-8C61-8712F6BCA212}" srcOrd="4" destOrd="0" presId="urn:microsoft.com/office/officeart/2005/8/layout/list1"/>
    <dgm:cxn modelId="{031A1853-FA87-43DD-97E5-10849EBE5C47}" type="presParOf" srcId="{61D86674-5066-4ABF-8C61-8712F6BCA212}" destId="{F2053A45-6BEF-4504-82BD-123860599B7F}" srcOrd="0" destOrd="0" presId="urn:microsoft.com/office/officeart/2005/8/layout/list1"/>
    <dgm:cxn modelId="{E295B7E4-9C6E-4DA2-A9F4-56702A675E36}" type="presParOf" srcId="{61D86674-5066-4ABF-8C61-8712F6BCA212}" destId="{C60A7725-5301-4849-BF3E-ED267D6D3F7A}" srcOrd="1" destOrd="0" presId="urn:microsoft.com/office/officeart/2005/8/layout/list1"/>
    <dgm:cxn modelId="{90F71E38-DB71-4854-BBB4-0C6D9D813368}" type="presParOf" srcId="{E1A1024B-A8C4-4193-AF3D-D3C51FC1EB38}" destId="{0394A6A5-B93E-4412-86C1-BC86372AC9CC}" srcOrd="5" destOrd="0" presId="urn:microsoft.com/office/officeart/2005/8/layout/list1"/>
    <dgm:cxn modelId="{D2BEDB99-8675-4421-8011-84337430BDBA}" type="presParOf" srcId="{E1A1024B-A8C4-4193-AF3D-D3C51FC1EB38}" destId="{B3D9EA76-F3BB-4BF4-8201-57B521044628}" srcOrd="6" destOrd="0" presId="urn:microsoft.com/office/officeart/2005/8/layout/list1"/>
    <dgm:cxn modelId="{FCC10D3E-A209-45E9-BF1F-88157AD42882}" type="presParOf" srcId="{E1A1024B-A8C4-4193-AF3D-D3C51FC1EB38}" destId="{C06F8660-3E51-4D44-B038-FBF9802B1FF0}" srcOrd="7" destOrd="0" presId="urn:microsoft.com/office/officeart/2005/8/layout/list1"/>
    <dgm:cxn modelId="{6117BE87-D451-43DC-9CC2-9DF2C5FD95AD}" type="presParOf" srcId="{E1A1024B-A8C4-4193-AF3D-D3C51FC1EB38}" destId="{29295165-9A60-4EB8-BD8E-557566435214}" srcOrd="8" destOrd="0" presId="urn:microsoft.com/office/officeart/2005/8/layout/list1"/>
    <dgm:cxn modelId="{EF815711-DD81-429E-AA25-22CECC5C7629}" type="presParOf" srcId="{29295165-9A60-4EB8-BD8E-557566435214}" destId="{56D06D10-E25D-4770-9551-CE63EE56DB1D}" srcOrd="0" destOrd="0" presId="urn:microsoft.com/office/officeart/2005/8/layout/list1"/>
    <dgm:cxn modelId="{4AE62025-D5E4-4E71-AADB-8163FBA37B68}" type="presParOf" srcId="{29295165-9A60-4EB8-BD8E-557566435214}" destId="{E61C50AA-010B-4342-AB9C-3D35588DD48C}" srcOrd="1" destOrd="0" presId="urn:microsoft.com/office/officeart/2005/8/layout/list1"/>
    <dgm:cxn modelId="{E8954EA5-4B28-4FB7-BFF1-F2E544FB331D}" type="presParOf" srcId="{E1A1024B-A8C4-4193-AF3D-D3C51FC1EB38}" destId="{D5C94715-8834-4A60-B9E4-49113E2F9934}" srcOrd="9" destOrd="0" presId="urn:microsoft.com/office/officeart/2005/8/layout/list1"/>
    <dgm:cxn modelId="{09BFB067-50C3-4696-94DB-9DBD0C137E3C}" type="presParOf" srcId="{E1A1024B-A8C4-4193-AF3D-D3C51FC1EB38}" destId="{8D7E6D52-58B9-4B8D-8A2D-BD3AA35CF48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49F1B5F-0B8C-4898-8EAD-CB53C0DDEA80}">
      <dsp:nvSpPr>
        <dsp:cNvPr id="0" name=""/>
        <dsp:cNvSpPr/>
      </dsp:nvSpPr>
      <dsp:spPr>
        <a:xfrm>
          <a:off x="0" y="1623544"/>
          <a:ext cx="8229600" cy="554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99BF45-3CDC-49C5-BD6C-852CF48BB865}">
      <dsp:nvSpPr>
        <dsp:cNvPr id="0" name=""/>
        <dsp:cNvSpPr/>
      </dsp:nvSpPr>
      <dsp:spPr>
        <a:xfrm>
          <a:off x="411480" y="1298824"/>
          <a:ext cx="5760720" cy="6494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ИНТЕЛЛЕКТУАЛЬНАЯ ГОТОВНОСТЬ</a:t>
          </a:r>
          <a:endParaRPr lang="ru-RU" sz="2200" b="1" kern="1200" dirty="0"/>
        </a:p>
      </dsp:txBody>
      <dsp:txXfrm>
        <a:off x="411480" y="1298824"/>
        <a:ext cx="5760720" cy="649440"/>
      </dsp:txXfrm>
    </dsp:sp>
    <dsp:sp modelId="{B3D9EA76-F3BB-4BF4-8201-57B521044628}">
      <dsp:nvSpPr>
        <dsp:cNvPr id="0" name=""/>
        <dsp:cNvSpPr/>
      </dsp:nvSpPr>
      <dsp:spPr>
        <a:xfrm>
          <a:off x="0" y="2621464"/>
          <a:ext cx="8229600" cy="554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0A7725-5301-4849-BF3E-ED267D6D3F7A}">
      <dsp:nvSpPr>
        <dsp:cNvPr id="0" name=""/>
        <dsp:cNvSpPr/>
      </dsp:nvSpPr>
      <dsp:spPr>
        <a:xfrm>
          <a:off x="411480" y="2296744"/>
          <a:ext cx="5760720" cy="6494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СОЦИАЛЬНАЯ ЗРЕЛОСТЬ</a:t>
          </a:r>
          <a:endParaRPr lang="ru-RU" sz="2200" b="1" kern="1200" dirty="0"/>
        </a:p>
      </dsp:txBody>
      <dsp:txXfrm>
        <a:off x="411480" y="2296744"/>
        <a:ext cx="5760720" cy="649440"/>
      </dsp:txXfrm>
    </dsp:sp>
    <dsp:sp modelId="{8D7E6D52-58B9-4B8D-8A2D-BD3AA35CF481}">
      <dsp:nvSpPr>
        <dsp:cNvPr id="0" name=""/>
        <dsp:cNvSpPr/>
      </dsp:nvSpPr>
      <dsp:spPr>
        <a:xfrm>
          <a:off x="0" y="3619384"/>
          <a:ext cx="8229600" cy="554400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1C50AA-010B-4342-AB9C-3D35588DD48C}">
      <dsp:nvSpPr>
        <dsp:cNvPr id="0" name=""/>
        <dsp:cNvSpPr/>
      </dsp:nvSpPr>
      <dsp:spPr>
        <a:xfrm>
          <a:off x="411480" y="3294664"/>
          <a:ext cx="5760720" cy="64944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ЭМОЦИОНАЛЬНАЯ ЗРЕЛОСТЬ</a:t>
          </a:r>
          <a:endParaRPr lang="ru-RU" sz="2200" b="1" kern="1200" dirty="0"/>
        </a:p>
      </dsp:txBody>
      <dsp:txXfrm>
        <a:off x="411480" y="3294664"/>
        <a:ext cx="5760720" cy="649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14759-2689-4FE9-9F50-87D14EE5D5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CF6A9-E1F8-47B5-84A8-9BA4B9F99D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7BA05-EE50-457E-860A-64AFE30A11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5B8E17-F134-4086-B8D1-91FB752633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FBA337-9C33-4339-91EB-462BDC6D95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924E8-FC0B-4397-A0E3-9A3E29539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86C4C-59BF-4017-83A8-CBD27B0B47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43C661-4F8F-4DFB-8164-DF93E51D41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BDD0E-BAD5-4584-9DB1-1AE56E425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A1519-9A74-49AF-8E02-9C298DAEF9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A4676F-4DF5-4EB1-B022-7F087C0CC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BFB208-9896-4195-9B58-6BEFCA842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176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177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7179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0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1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2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3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4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5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6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87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7190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191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192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7193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94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7195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7197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198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199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00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01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02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03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04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7206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07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7210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7212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13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4" y="326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14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4" y="176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15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16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03" y="891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17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0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18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7219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53" y="136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7220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514600"/>
            <a:ext cx="6400800" cy="22733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Как помочь ребенку подготовиться к школе?</a:t>
            </a:r>
          </a:p>
        </p:txBody>
      </p:sp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4419600" y="914400"/>
            <a:ext cx="3352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СОВЕТЫ РОДИТЕЛЯМ БУДУЩИХ ПЕРВОКЛАССНИКОВ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Интеллектуальная готовность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Внимание</a:t>
            </a:r>
          </a:p>
          <a:p>
            <a:r>
              <a:rPr lang="ru-RU" smtClean="0"/>
              <a:t>Память</a:t>
            </a:r>
          </a:p>
          <a:p>
            <a:r>
              <a:rPr lang="ru-RU" smtClean="0"/>
              <a:t>Мышление</a:t>
            </a:r>
          </a:p>
          <a:p>
            <a:r>
              <a:rPr lang="ru-RU" smtClean="0"/>
              <a:t>Воображение</a:t>
            </a:r>
          </a:p>
          <a:p>
            <a:pPr>
              <a:buFontTx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696200" cy="16002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tx2"/>
                </a:solidFill>
              </a:rPr>
              <a:t>Уважаемые родители! Помните, что очень полезно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Развитие мелкой моторики рук: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sz="2400" b="1" smtClean="0"/>
              <a:t>работа с конструктором;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sz="2400" b="1" smtClean="0"/>
              <a:t>работа с ножницами и пластилином;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sz="2400" b="1" smtClean="0"/>
              <a:t>рисование в альбоме (карандашами, красками)</a:t>
            </a:r>
          </a:p>
          <a:p>
            <a:pPr marL="533400" indent="-533400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Развитие познавательных способностей</a:t>
            </a:r>
          </a:p>
          <a:p>
            <a:pPr marL="533400" indent="-533400" eaLnBrk="1" hangingPunct="1">
              <a:lnSpc>
                <a:spcPct val="80000"/>
              </a:lnSpc>
              <a:buFontTx/>
              <a:buNone/>
            </a:pPr>
            <a:r>
              <a:rPr lang="ru-RU" sz="2400" b="1" smtClean="0"/>
              <a:t>(развитие памяти, внимания, восприятия,  мышления);</a:t>
            </a:r>
            <a:endParaRPr lang="ru-RU" sz="2400" b="1" smtClean="0">
              <a:solidFill>
                <a:srgbClr val="0033CC"/>
              </a:solidFill>
            </a:endParaRPr>
          </a:p>
          <a:p>
            <a:pPr marL="533400" indent="-533400"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0033CC"/>
                </a:solidFill>
              </a:rPr>
              <a:t>Развитие трудовой, исполнительской дисциплины.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6870700" cy="762000"/>
          </a:xfrm>
        </p:spPr>
        <p:txBody>
          <a:bodyPr/>
          <a:lstStyle/>
          <a:p>
            <a:pPr eaLnBrk="1" hangingPunct="1"/>
            <a:r>
              <a:rPr lang="ru-RU" sz="2400" b="1" i="1" smtClean="0">
                <a:solidFill>
                  <a:schemeClr val="tx2"/>
                </a:solidFill>
              </a:rPr>
              <a:t>В области развития речи и готовности к овладению грамотой  будущему первокласснику необходимо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696200" cy="4191000"/>
          </a:xfrm>
        </p:spPr>
        <p:txBody>
          <a:bodyPr/>
          <a:lstStyle/>
          <a:p>
            <a:pPr eaLnBrk="1" hangingPunct="1"/>
            <a:r>
              <a:rPr lang="ru-RU" smtClean="0"/>
              <a:t>уметь четко произносит все звуки речи;</a:t>
            </a:r>
          </a:p>
          <a:p>
            <a:pPr eaLnBrk="1" hangingPunct="1"/>
            <a:r>
              <a:rPr lang="ru-RU" smtClean="0"/>
              <a:t>уметь выделять звук в слове; выделять заданный звук в потоке речи;</a:t>
            </a:r>
          </a:p>
          <a:p>
            <a:pPr eaLnBrk="1" hangingPunct="1"/>
            <a:r>
              <a:rPr lang="ru-RU" smtClean="0"/>
              <a:t>уметь выделять место звука в слове;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"/>
            <a:ext cx="7696200" cy="4953000"/>
          </a:xfrm>
        </p:spPr>
        <p:txBody>
          <a:bodyPr/>
          <a:lstStyle/>
          <a:p>
            <a:pPr eaLnBrk="1" hangingPunct="1"/>
            <a:r>
              <a:rPr lang="ru-RU" smtClean="0"/>
              <a:t>уметь произносить слова по слогам;</a:t>
            </a:r>
          </a:p>
          <a:p>
            <a:pPr eaLnBrk="1" hangingPunct="1"/>
            <a:r>
              <a:rPr lang="ru-RU" smtClean="0"/>
              <a:t>уметь составлять предложения из 3-5 слов;</a:t>
            </a:r>
          </a:p>
          <a:p>
            <a:pPr eaLnBrk="1" hangingPunct="1"/>
            <a:r>
              <a:rPr lang="ru-RU" smtClean="0"/>
              <a:t>уметь называть в предложении только второе, только третье слово и т.д.;</a:t>
            </a:r>
          </a:p>
          <a:p>
            <a:pPr eaLnBrk="1" hangingPunct="1"/>
            <a:r>
              <a:rPr lang="ru-RU" smtClean="0"/>
              <a:t>уметь использовать обобщающие понятия;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533400"/>
            <a:ext cx="7696200" cy="3657600"/>
          </a:xfrm>
        </p:spPr>
        <p:txBody>
          <a:bodyPr/>
          <a:lstStyle/>
          <a:p>
            <a:pPr eaLnBrk="1" hangingPunct="1"/>
            <a:r>
              <a:rPr lang="ru-RU" smtClean="0"/>
              <a:t>уметь составлять рассказ по картине (н-р, «В зоопарке», «На детской площадке»);</a:t>
            </a:r>
          </a:p>
          <a:p>
            <a:pPr eaLnBrk="1" hangingPunct="1"/>
            <a:r>
              <a:rPr lang="ru-RU" smtClean="0"/>
              <a:t>уметь составлять несколько предложений о предмете;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0"/>
            <a:ext cx="5029200" cy="6248400"/>
          </a:xfrm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5410200" y="609600"/>
            <a:ext cx="2743200" cy="476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b="1">
                <a:solidFill>
                  <a:schemeClr val="tx2"/>
                </a:solidFill>
              </a:rPr>
              <a:t>ОПОРА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/>
              <a:t>Наступило какое время года?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/>
              <a:t>Куда пришли дети?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/>
              <a:t>Что они делают?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/>
              <a:t>На чем катаются дети?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/>
              <a:t>Что делает собака?</a:t>
            </a:r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ru-RU" b="1"/>
              <a:t>Кто упал?</a:t>
            </a:r>
          </a:p>
          <a:p>
            <a:pPr marL="342900" indent="-342900">
              <a:spcBef>
                <a:spcPct val="50000"/>
              </a:spcBef>
            </a:pPr>
            <a:endParaRPr lang="ru-RU" b="1"/>
          </a:p>
          <a:p>
            <a:pPr marL="342900" indent="-342900">
              <a:spcBef>
                <a:spcPct val="50000"/>
              </a:spcBef>
              <a:buFontTx/>
              <a:buAutoNum type="arabicPeriod"/>
            </a:pPr>
            <a:endParaRPr lang="ru-RU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28600"/>
            <a:ext cx="7696200" cy="5105400"/>
          </a:xfrm>
        </p:spPr>
        <p:txBody>
          <a:bodyPr/>
          <a:lstStyle/>
          <a:p>
            <a:pPr eaLnBrk="1" hangingPunct="1"/>
            <a:r>
              <a:rPr lang="ru-RU" smtClean="0"/>
              <a:t>уметь наизусть читать любимые стихотворения;</a:t>
            </a:r>
          </a:p>
          <a:p>
            <a:pPr eaLnBrk="1" hangingPunct="1"/>
            <a:r>
              <a:rPr lang="ru-RU" smtClean="0"/>
              <a:t>знать авторов прочитанных стихотворений;</a:t>
            </a:r>
          </a:p>
          <a:p>
            <a:pPr eaLnBrk="1" hangingPunct="1"/>
            <a:r>
              <a:rPr lang="ru-RU" smtClean="0"/>
              <a:t>уметь последовательно передавать содержание сказки (т.е. пересказывать);</a:t>
            </a:r>
          </a:p>
          <a:p>
            <a:pPr eaLnBrk="1" hangingPunct="1"/>
            <a:r>
              <a:rPr lang="ru-RU" smtClean="0"/>
              <a:t>уметь различать жанры художественной литературы.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6870700" cy="1600200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tx2"/>
                </a:solidFill>
              </a:rPr>
              <a:t>Элементы математического представления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знать цифры от 0 до 9;</a:t>
            </a:r>
          </a:p>
          <a:p>
            <a:pPr eaLnBrk="1" hangingPunct="1"/>
            <a:r>
              <a:rPr lang="ru-RU" smtClean="0"/>
              <a:t>уметь считать до 10 и обратно, от 6 до 10, от 7 до 2 и т.д.;</a:t>
            </a:r>
          </a:p>
          <a:p>
            <a:pPr eaLnBrk="1" hangingPunct="1"/>
            <a:r>
              <a:rPr lang="ru-RU" smtClean="0"/>
              <a:t>уметь называть предыдущее и последовательное число любого числа в пределах 1-го десятка;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534400" cy="3657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mtClean="0"/>
              <a:t>знать знаки +, -, =, </a:t>
            </a:r>
            <a:r>
              <a:rPr lang="en-US" smtClean="0"/>
              <a:t>&lt;</a:t>
            </a:r>
            <a:r>
              <a:rPr lang="ru-RU" smtClean="0"/>
              <a:t>, </a:t>
            </a:r>
            <a:r>
              <a:rPr lang="en-US" smtClean="0"/>
              <a:t>&gt;</a:t>
            </a:r>
            <a:r>
              <a:rPr lang="ru-RU" smtClean="0"/>
              <a:t>;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уметь сравнивать числа первого десятка ( например, 7 </a:t>
            </a:r>
            <a:r>
              <a:rPr lang="en-US" smtClean="0"/>
              <a:t>&gt;</a:t>
            </a:r>
            <a:r>
              <a:rPr lang="ru-RU" smtClean="0"/>
              <a:t> 5, 6 =6);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уметь соотносить цифру и число предметов;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уметь сравнивать 2 группы предметов;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знать названия фигур: треугольник, квадрат, круг;</a:t>
            </a:r>
          </a:p>
          <a:p>
            <a:pPr eaLnBrk="1" hangingPunct="1">
              <a:lnSpc>
                <a:spcPct val="80000"/>
              </a:lnSpc>
            </a:pPr>
            <a:r>
              <a:rPr lang="ru-RU" smtClean="0"/>
              <a:t>уметь сравнивать предметы по  форме, по цвету, размеру;</a:t>
            </a:r>
          </a:p>
          <a:p>
            <a:pPr eaLnBrk="1" hangingPunct="1">
              <a:lnSpc>
                <a:spcPct val="8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19400"/>
            <a:ext cx="7696200" cy="3657600"/>
          </a:xfrm>
        </p:spPr>
        <p:txBody>
          <a:bodyPr/>
          <a:lstStyle/>
          <a:p>
            <a:pPr eaLnBrk="1" hangingPunct="1"/>
            <a:r>
              <a:rPr lang="ru-RU" smtClean="0"/>
              <a:t>уметь группировать предметы по предложенному признаку.</a:t>
            </a: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685800" y="704850"/>
            <a:ext cx="70199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ru-RU" sz="3200"/>
              <a:t>знать и употреблять понятия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3200"/>
              <a:t>«налево», «направо», «вверх»,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3200"/>
              <a:t>«вниз», раньше», «позже», перед»,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ru-RU" sz="3200"/>
              <a:t> «за», «между»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енера\Desktop\Мои документы\Рисунки\для В. М\300850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905000"/>
            <a:ext cx="6115050" cy="36766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6870700" cy="2057400"/>
          </a:xfrm>
        </p:spPr>
        <p:txBody>
          <a:bodyPr/>
          <a:lstStyle/>
          <a:p>
            <a:pPr eaLnBrk="1" hangingPunct="1"/>
            <a:r>
              <a:rPr lang="ru-RU" sz="2400" b="1" smtClean="0"/>
              <a:t>«</a:t>
            </a:r>
            <a:r>
              <a:rPr lang="ru-RU" sz="2400" b="1" i="1" smtClean="0"/>
              <a:t>Быть готовым к школе – не значит уметь читать, писать и считать. Быть готовым к школе – значит быть готовым всему этому научиться» </a:t>
            </a:r>
            <a:r>
              <a:rPr lang="ru-RU" sz="2400" b="1" smtClean="0"/>
              <a:t>(Венгер Л.А.). </a:t>
            </a:r>
            <a:br>
              <a:rPr lang="ru-RU" sz="2400" b="1" smtClean="0"/>
            </a:br>
            <a:endParaRPr lang="ru-RU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chemeClr val="tx2"/>
                </a:solidFill>
              </a:rPr>
              <a:t>Область представлений об окружающем мире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mtClean="0"/>
              <a:t>уметь различать по внешнему виду растения, распространенные в нашей местности;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уметь различать диких и домашних животных;</a:t>
            </a:r>
          </a:p>
          <a:p>
            <a:pPr eaLnBrk="1" hangingPunct="1">
              <a:lnSpc>
                <a:spcPct val="90000"/>
              </a:lnSpc>
            </a:pPr>
            <a:r>
              <a:rPr lang="ru-RU" smtClean="0"/>
              <a:t>иметь представление о сезонных признаках природы;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7696200" cy="5029200"/>
          </a:xfrm>
        </p:spPr>
        <p:txBody>
          <a:bodyPr/>
          <a:lstStyle/>
          <a:p>
            <a:pPr eaLnBrk="1" hangingPunct="1"/>
            <a:r>
              <a:rPr lang="ru-RU" smtClean="0"/>
              <a:t>знать названия  нескольких деревьев, комнатных растений, цветов и т.д.;</a:t>
            </a:r>
          </a:p>
          <a:p>
            <a:pPr eaLnBrk="1" hangingPunct="1"/>
            <a:r>
              <a:rPr lang="ru-RU" smtClean="0"/>
              <a:t>знать названия месяцев года;</a:t>
            </a:r>
          </a:p>
          <a:p>
            <a:pPr eaLnBrk="1" hangingPunct="1"/>
            <a:r>
              <a:rPr lang="ru-RU" smtClean="0"/>
              <a:t>знать названия и последовательность дней недели.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chemeClr val="tx2"/>
                </a:solidFill>
              </a:rPr>
              <a:t>Ребенок, поступающий в 1-й класс, должен знать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800" b="1" smtClean="0"/>
              <a:t>в какой стране он  живет, в каком городе, на какой улице, в каком доме;</a:t>
            </a:r>
          </a:p>
          <a:p>
            <a:pPr eaLnBrk="1" hangingPunct="1"/>
            <a:r>
              <a:rPr lang="ru-RU" sz="2800" b="1" smtClean="0"/>
              <a:t>полные имена членов своей семьи, иметь общее понятие о видах их деятельности;</a:t>
            </a:r>
          </a:p>
          <a:p>
            <a:pPr eaLnBrk="1" hangingPunct="1"/>
            <a:r>
              <a:rPr lang="ru-RU" sz="2800" b="1" smtClean="0"/>
              <a:t>знать правила поведения в общественных местах и на улице.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mtClean="0">
                <a:solidFill>
                  <a:srgbClr val="FF0000"/>
                </a:solidFill>
              </a:rPr>
              <a:t>Интеллектуал</a:t>
            </a:r>
            <a:r>
              <a:rPr lang="ru-RU" smtClean="0">
                <a:solidFill>
                  <a:srgbClr val="FF0000"/>
                </a:solidFill>
              </a:rPr>
              <a:t>ьная готовность</a:t>
            </a:r>
          </a:p>
        </p:txBody>
      </p:sp>
      <p:sp>
        <p:nvSpPr>
          <p:cNvPr id="2560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smtClean="0"/>
              <a:t>ВНИМАНИЕ  - </a:t>
            </a:r>
            <a:r>
              <a:rPr lang="tt-RU" smtClean="0">
                <a:solidFill>
                  <a:srgbClr val="FF0000"/>
                </a:solidFill>
              </a:rPr>
              <a:t>умение сосредоточиться</a:t>
            </a:r>
          </a:p>
          <a:p>
            <a:r>
              <a:rPr lang="tt-RU" smtClean="0"/>
              <a:t>Память - </a:t>
            </a:r>
            <a:r>
              <a:rPr lang="tt-RU" smtClean="0">
                <a:solidFill>
                  <a:schemeClr val="tx2"/>
                </a:solidFill>
              </a:rPr>
              <a:t>способность запомнить до 10 слов</a:t>
            </a:r>
          </a:p>
          <a:p>
            <a:r>
              <a:rPr lang="tt-RU" smtClean="0"/>
              <a:t>Мышление </a:t>
            </a:r>
          </a:p>
          <a:p>
            <a:r>
              <a:rPr lang="tt-RU" smtClean="0"/>
              <a:t>Воображение</a:t>
            </a:r>
            <a:endParaRPr lang="ru-RU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Личностная готовность</a:t>
            </a:r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solidFill>
                  <a:srgbClr val="002060"/>
                </a:solidFill>
              </a:rPr>
              <a:t>умение строить адекватные отношения со взрослыми и сверстниками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tx2"/>
                </a:solidFill>
              </a:rPr>
              <a:t>Ответьте себе на следующие вопросы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b="1" smtClean="0"/>
              <a:t>Умеет ли Ваш ребенок играть  в сюжетно-ролевые игры, доступны ли ему игры с правилами?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b="1" smtClean="0"/>
              <a:t>Есть ли у ребенка друзья?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b="1" smtClean="0"/>
              <a:t>Умеет ли ребенок вступать в разговоры со старшим?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b="1" smtClean="0"/>
              <a:t>4) Умеет ли ребенок оценивать свои поступки?</a:t>
            </a:r>
          </a:p>
          <a:p>
            <a:pPr eaLnBrk="1" hangingPunct="1">
              <a:buFontTx/>
              <a:buNone/>
            </a:pPr>
            <a:endParaRPr lang="ru-RU" b="1" smtClean="0"/>
          </a:p>
          <a:p>
            <a:pPr eaLnBrk="1" hangingPunct="1">
              <a:buFontTx/>
              <a:buNone/>
            </a:pPr>
            <a:r>
              <a:rPr lang="ru-RU" b="1" smtClean="0"/>
              <a:t>5) Есть ли у ребенка любимые игры, книжки, мультфильмы?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Какие постоянные трудовые обязанности имеет ваш ребенок?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Охотно ли откликается на поручения? Часто ли проявляет инициативу в выполнении трудовых дел?</a:t>
            </a:r>
          </a:p>
          <a:p>
            <a:pPr eaLnBrk="1" hangingPunct="1">
              <a:lnSpc>
                <a:spcPct val="90000"/>
              </a:lnSpc>
            </a:pPr>
            <a:endParaRPr lang="ru-RU" sz="2000" b="1" smtClean="0"/>
          </a:p>
          <a:p>
            <a:pPr eaLnBrk="1" hangingPunct="1">
              <a:lnSpc>
                <a:spcPct val="90000"/>
              </a:lnSpc>
            </a:pPr>
            <a:endParaRPr lang="ru-RU" sz="2000" b="1" smtClean="0"/>
          </a:p>
        </p:txBody>
      </p:sp>
      <p:sp>
        <p:nvSpPr>
          <p:cNvPr id="29699" name="Rectangle 5"/>
          <p:cNvSpPr>
            <a:spLocks noChangeArrowheads="1"/>
          </p:cNvSpPr>
          <p:nvPr/>
        </p:nvSpPr>
        <p:spPr bwMode="auto">
          <a:xfrm>
            <a:off x="838200" y="3200400"/>
            <a:ext cx="7391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ru-RU" b="1"/>
              <a:t> </a:t>
            </a:r>
            <a:r>
              <a:rPr lang="ru-RU" sz="2000" b="1"/>
              <a:t>Выполняет ли дело до конца, или бросает его,  встретившись с трудностями, или переключается на более легкие, интересные дела?</a:t>
            </a:r>
          </a:p>
          <a:p>
            <a:endParaRPr lang="ru-RU" sz="2000" b="1"/>
          </a:p>
          <a:p>
            <a:pPr>
              <a:buFontTx/>
              <a:buChar char="•"/>
            </a:pPr>
            <a:r>
              <a:rPr lang="ru-RU" sz="2000" b="1"/>
              <a:t>  Качество труда: степень аккуратности, отсутствие суетливости, пр.</a:t>
            </a:r>
          </a:p>
        </p:txBody>
      </p:sp>
      <p:sp>
        <p:nvSpPr>
          <p:cNvPr id="29700" name="Rectangle 6"/>
          <p:cNvSpPr>
            <a:spLocks noChangeArrowheads="1"/>
          </p:cNvSpPr>
          <p:nvPr/>
        </p:nvSpPr>
        <p:spPr bwMode="auto">
          <a:xfrm>
            <a:off x="1447800" y="51816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ru-RU" sz="2000" b="1"/>
              <a:t>Мотивация труда ребенка: делает, чтобы помочь, </a:t>
            </a:r>
          </a:p>
          <a:p>
            <a:pPr marL="342900" indent="-342900">
              <a:spcBef>
                <a:spcPct val="20000"/>
              </a:spcBef>
            </a:pPr>
            <a:r>
              <a:rPr lang="ru-RU" sz="2000" b="1"/>
              <a:t>   или работает, чтобы получить похвалу?</a:t>
            </a:r>
          </a:p>
        </p:txBody>
      </p:sp>
      <p:sp>
        <p:nvSpPr>
          <p:cNvPr id="29701" name="Text Box 7"/>
          <p:cNvSpPr txBox="1">
            <a:spLocks noChangeArrowheads="1"/>
          </p:cNvSpPr>
          <p:nvPr/>
        </p:nvSpPr>
        <p:spPr bwMode="auto">
          <a:xfrm>
            <a:off x="762000" y="381000"/>
            <a:ext cx="6400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Для того, чтобы определить уровень </a:t>
            </a:r>
            <a:r>
              <a:rPr lang="ru-RU" sz="2400" b="1">
                <a:solidFill>
                  <a:srgbClr val="0033CC"/>
                </a:solidFill>
              </a:rPr>
              <a:t>развития исполнительной дисциплины</a:t>
            </a:r>
            <a:r>
              <a:rPr lang="ru-RU" sz="2400" b="1"/>
              <a:t> своего малыша, ответьте на вопросы: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04800"/>
            <a:ext cx="8458200" cy="6172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Умеет ли ребенок слышать ваши указания и слушаться с первого раза?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Обучен ли он управлять своим поведением (он хочет играть,  а мама просит присмотреть за сестренкой)?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Усвоены ли нравственные нормы жизни в коллективе:</a:t>
            </a:r>
          </a:p>
          <a:p>
            <a:pPr lvl="2" eaLnBrk="1" hangingPunct="1">
              <a:lnSpc>
                <a:spcPct val="90000"/>
              </a:lnSpc>
            </a:pPr>
            <a:r>
              <a:rPr lang="ru-RU" sz="1800" smtClean="0"/>
              <a:t>-основные формы приветствие, поощрения, просьбы, благодарности, извинения;</a:t>
            </a:r>
          </a:p>
          <a:p>
            <a:pPr lvl="2" eaLnBrk="1" hangingPunct="1">
              <a:lnSpc>
                <a:spcPct val="90000"/>
              </a:lnSpc>
            </a:pPr>
            <a:r>
              <a:rPr lang="ru-RU" sz="1800" smtClean="0"/>
              <a:t>-умение поделиться чем-то, попросить о чем-то, заводить знакомства, разговаривать на различные темы,  дружить, помогать, сопереживать.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Умеет ли ваш ребенок произвольно действовать, работать в коллективе без вашего личного присутствия и контроля?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Каков уровень организованности и самоконтроля?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Каковы мотивы желания идти в школу (потому что купят портфель, надоело ходить в д/с, в школе я узнаю много нового и интересного)?</a:t>
            </a:r>
          </a:p>
          <a:p>
            <a:pPr eaLnBrk="1" hangingPunct="1">
              <a:lnSpc>
                <a:spcPct val="90000"/>
              </a:lnSpc>
            </a:pPr>
            <a:endParaRPr lang="ru-RU" sz="2400" smtClean="0"/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1371600" y="0"/>
            <a:ext cx="44608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ru-RU" b="1">
                <a:solidFill>
                  <a:schemeClr val="folHlink"/>
                </a:solidFill>
              </a:rPr>
              <a:t>Развитие мотивационной готовности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WordArt 5"/>
          <p:cNvSpPr>
            <a:spLocks noChangeArrowheads="1" noChangeShapeType="1" noTextEdit="1"/>
          </p:cNvSpPr>
          <p:nvPr/>
        </p:nvSpPr>
        <p:spPr bwMode="auto">
          <a:xfrm>
            <a:off x="457200" y="914400"/>
            <a:ext cx="7315200" cy="2819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Школа  - это нужно!</a:t>
            </a:r>
          </a:p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Школа – это важно!</a:t>
            </a:r>
          </a:p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Школа – </a:t>
            </a:r>
          </a:p>
        </p:txBody>
      </p:sp>
      <p:sp>
        <p:nvSpPr>
          <p:cNvPr id="31747" name="WordArt 6"/>
          <p:cNvSpPr>
            <a:spLocks noChangeArrowheads="1" noChangeShapeType="1" noTextEdit="1"/>
          </p:cNvSpPr>
          <p:nvPr/>
        </p:nvSpPr>
        <p:spPr bwMode="auto">
          <a:xfrm>
            <a:off x="3962400" y="3886200"/>
            <a:ext cx="41148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это интересно!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7924800" cy="4724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/>
              <a:t>   Успешность обучения в школе, его успешная адаптация зависит от того, насколько ребенок развит физически, психически, умственно, личностно, от состояния здоровья ребенка. Напомним, что у детей, не подготовленных к </a:t>
            </a:r>
            <a:r>
              <a:rPr lang="ru-RU" sz="2800" b="1" u="sng" smtClean="0"/>
              <a:t>систематическому</a:t>
            </a:r>
            <a:r>
              <a:rPr lang="ru-RU" sz="2800" b="1" smtClean="0"/>
              <a:t> обучению, труднее и дольше проходит период адаптации к школе, у них чаще проявляются трудности обучения, среди них значительно больше неуспевающих, и не только в первом классе.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Рисунок 3" descr="пособие.jpg"/>
          <p:cNvPicPr>
            <a:picLocks noChangeAspect="1"/>
          </p:cNvPicPr>
          <p:nvPr/>
        </p:nvPicPr>
        <p:blipFill>
          <a:blip r:embed="rId2" cstate="print"/>
          <a:srcRect l="5647" t="5556"/>
          <a:stretch>
            <a:fillRect/>
          </a:stretch>
        </p:blipFill>
        <p:spPr bwMode="auto">
          <a:xfrm>
            <a:off x="0" y="0"/>
            <a:ext cx="5562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105401" y="2819400"/>
            <a:ext cx="4038600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К.В.Шевелев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Рисунок 3" descr="пособие 1.jpg"/>
          <p:cNvPicPr>
            <a:picLocks noChangeAspect="1"/>
          </p:cNvPicPr>
          <p:nvPr/>
        </p:nvPicPr>
        <p:blipFill>
          <a:blip r:embed="rId2" cstate="print"/>
          <a:srcRect l="5647" b="5556"/>
          <a:stretch>
            <a:fillRect/>
          </a:stretch>
        </p:blipFill>
        <p:spPr bwMode="auto">
          <a:xfrm>
            <a:off x="0" y="0"/>
            <a:ext cx="5105400" cy="703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29200" y="2209800"/>
            <a:ext cx="3937296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О.В.Узорова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Е.А.Нефедова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3" descr="пособие 3.jpg"/>
          <p:cNvPicPr>
            <a:picLocks noChangeAspect="1"/>
          </p:cNvPicPr>
          <p:nvPr/>
        </p:nvPicPr>
        <p:blipFill>
          <a:blip r:embed="rId2" cstate="print"/>
          <a:srcRect l="14824" t="3333" b="11111"/>
          <a:stretch>
            <a:fillRect/>
          </a:stretch>
        </p:blipFill>
        <p:spPr bwMode="auto">
          <a:xfrm>
            <a:off x="457200" y="609600"/>
            <a:ext cx="4243388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648200" y="2895600"/>
            <a:ext cx="427072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Н.С.Жукова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0" y="2971800"/>
            <a:ext cx="8610600" cy="1600200"/>
          </a:xfrm>
        </p:spPr>
        <p:txBody>
          <a:bodyPr/>
          <a:lstStyle/>
          <a:p>
            <a:r>
              <a:rPr lang="ru-RU" smtClean="0"/>
              <a:t>1. Простой карандаш</a:t>
            </a:r>
            <a:br>
              <a:rPr lang="ru-RU" smtClean="0"/>
            </a:br>
            <a:r>
              <a:rPr lang="ru-RU" smtClean="0"/>
              <a:t>2.  Цветные карандаши (основные цвета)</a:t>
            </a:r>
            <a:br>
              <a:rPr lang="ru-RU" smtClean="0"/>
            </a:br>
            <a:r>
              <a:rPr lang="ru-RU" smtClean="0"/>
              <a:t>3. Ручка</a:t>
            </a:r>
            <a:br>
              <a:rPr lang="ru-RU" smtClean="0"/>
            </a:br>
            <a:r>
              <a:rPr lang="ru-RU" smtClean="0"/>
              <a:t>4. Бейджик: имя, фамилия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28800" y="5105400"/>
            <a:ext cx="614302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Ничего лишнего!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6870700" cy="1600200"/>
          </a:xfrm>
        </p:spPr>
        <p:txBody>
          <a:bodyPr/>
          <a:lstStyle/>
          <a:p>
            <a:r>
              <a:rPr lang="en-US" sz="8000" smtClean="0"/>
              <a:t>edu.tatar.ru</a:t>
            </a:r>
            <a:endParaRPr lang="ru-RU" sz="8000" smtClean="0"/>
          </a:p>
        </p:txBody>
      </p:sp>
      <p:sp>
        <p:nvSpPr>
          <p:cNvPr id="4" name="TextBox 3"/>
          <p:cNvSpPr txBox="1"/>
          <p:nvPr/>
        </p:nvSpPr>
        <p:spPr>
          <a:xfrm>
            <a:off x="609600" y="609600"/>
            <a:ext cx="7086600" cy="2124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Электронное образование в Республике Татарстан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381000" y="1371600"/>
            <a:ext cx="7696200" cy="36576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mtClean="0"/>
              <a:t>   Готовность ребёнка к школе определяется совокупностью его </a:t>
            </a:r>
            <a:r>
              <a:rPr lang="ru-RU" b="1" smtClean="0"/>
              <a:t>физической</a:t>
            </a:r>
            <a:r>
              <a:rPr lang="ru-RU" smtClean="0"/>
              <a:t>, </a:t>
            </a:r>
            <a:r>
              <a:rPr lang="ru-RU" b="1" smtClean="0"/>
              <a:t>педагогической</a:t>
            </a:r>
            <a:r>
              <a:rPr lang="ru-RU" smtClean="0"/>
              <a:t> и </a:t>
            </a:r>
            <a:r>
              <a:rPr lang="ru-RU" b="1" smtClean="0"/>
              <a:t>психологической</a:t>
            </a:r>
            <a:r>
              <a:rPr lang="ru-RU" smtClean="0"/>
              <a:t> подготовки.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FF0000"/>
                </a:solidFill>
              </a:rPr>
              <a:t>Физическая готовность</a:t>
            </a:r>
          </a:p>
        </p:txBody>
      </p:sp>
      <p:pic>
        <p:nvPicPr>
          <p:cNvPr id="7171" name="Рисунок 6" descr="J0232064.W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4495800"/>
            <a:ext cx="2328863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7" descr="J0232431.W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572000"/>
            <a:ext cx="24638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нутый угол 9"/>
          <p:cNvSpPr/>
          <p:nvPr/>
        </p:nvSpPr>
        <p:spPr>
          <a:xfrm>
            <a:off x="1828800" y="2209800"/>
            <a:ext cx="4800600" cy="1447800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/>
              <a:t>Организация режима дня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57200"/>
            <a:ext cx="8713788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Психологическая готовность 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школе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124744"/>
          <a:ext cx="822960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6870700" cy="16002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>Для овладения учебной деятельностью необходимо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209800"/>
            <a:ext cx="889248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-  Умение ребенка сознательно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подчинять свои действия правилу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3200400"/>
            <a:ext cx="889248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Умение ориентироваться на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систему правил в работе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4267200"/>
            <a:ext cx="889248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Умение слышать и выполнять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инструкции взрослого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5257800"/>
            <a:ext cx="889248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-  Умение  работать по образцу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Социальная готовность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Познавательные интересы</a:t>
            </a:r>
          </a:p>
          <a:p>
            <a:r>
              <a:rPr lang="ru-RU" smtClean="0"/>
              <a:t>Готовность к изменению социальной позиции</a:t>
            </a:r>
          </a:p>
          <a:p>
            <a:r>
              <a:rPr lang="ru-RU" smtClean="0"/>
              <a:t>Желание учиться</a:t>
            </a:r>
          </a:p>
        </p:txBody>
      </p:sp>
      <p:sp>
        <p:nvSpPr>
          <p:cNvPr id="4" name="Стрелка вверх 3"/>
          <p:cNvSpPr/>
          <p:nvPr/>
        </p:nvSpPr>
        <p:spPr>
          <a:xfrm rot="10800000">
            <a:off x="3962400" y="4038600"/>
            <a:ext cx="838200" cy="762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71600" y="4953000"/>
            <a:ext cx="644118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мотивация учения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FF0000"/>
                </a:solidFill>
              </a:rPr>
              <a:t>Личностная готовность</a:t>
            </a:r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Произвольность внимания, действий</a:t>
            </a:r>
          </a:p>
          <a:p>
            <a:r>
              <a:rPr lang="ru-RU" smtClean="0"/>
              <a:t>Умение строить отношения со взрослыми</a:t>
            </a:r>
          </a:p>
          <a:p>
            <a:r>
              <a:rPr lang="ru-RU" smtClean="0"/>
              <a:t>Умение строить отношения со сверстниками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тель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Crayons</Template>
  <TotalTime>421</TotalTime>
  <Words>982</Words>
  <Application>Microsoft Office PowerPoint</Application>
  <PresentationFormat>Экран (4:3)</PresentationFormat>
  <Paragraphs>131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8" baseType="lpstr">
      <vt:lpstr>Comic Sans MS</vt:lpstr>
      <vt:lpstr>Arial</vt:lpstr>
      <vt:lpstr>Calibri</vt:lpstr>
      <vt:lpstr>Пастель</vt:lpstr>
      <vt:lpstr>Как помочь ребенку подготовиться к школе?</vt:lpstr>
      <vt:lpstr>«Быть готовым к школе – не значит уметь читать, писать и считать. Быть готовым к школе – значит быть готовым всему этому научиться» (Венгер Л.А.).  </vt:lpstr>
      <vt:lpstr>Слайд 3</vt:lpstr>
      <vt:lpstr>Слайд 4</vt:lpstr>
      <vt:lpstr>Физическая готовность</vt:lpstr>
      <vt:lpstr>Психологическая готовность  к школе</vt:lpstr>
      <vt:lpstr>Для овладения учебной деятельностью необходимо</vt:lpstr>
      <vt:lpstr>Социальная готовность</vt:lpstr>
      <vt:lpstr>Личностная готовность</vt:lpstr>
      <vt:lpstr>Интеллектуальная готовность</vt:lpstr>
      <vt:lpstr>Уважаемые родители! Помните, что очень полезно</vt:lpstr>
      <vt:lpstr>В области развития речи и готовности к овладению грамотой  будущему первокласснику необходимо</vt:lpstr>
      <vt:lpstr>Слайд 13</vt:lpstr>
      <vt:lpstr>Слайд 14</vt:lpstr>
      <vt:lpstr>Слайд 15</vt:lpstr>
      <vt:lpstr>Слайд 16</vt:lpstr>
      <vt:lpstr>Элементы математического представления</vt:lpstr>
      <vt:lpstr>Слайд 18</vt:lpstr>
      <vt:lpstr>Слайд 19</vt:lpstr>
      <vt:lpstr>Область представлений об окружающем мире</vt:lpstr>
      <vt:lpstr>Слайд 21</vt:lpstr>
      <vt:lpstr>Ребенок, поступающий в 1-й класс, должен знать</vt:lpstr>
      <vt:lpstr>Интеллектуальная готовность</vt:lpstr>
      <vt:lpstr>Личностная готовность</vt:lpstr>
      <vt:lpstr>Ответьте себе на следующие вопросы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1. Простой карандаш 2.  Цветные карандаши (основные цвета) 3. Ручка 4. Бейджик: имя, фамилия</vt:lpstr>
      <vt:lpstr>edu.tatar.ru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Венера</dc:creator>
  <cp:lastModifiedBy>Admin</cp:lastModifiedBy>
  <cp:revision>34</cp:revision>
  <cp:lastPrinted>1601-01-01T00:00:00Z</cp:lastPrinted>
  <dcterms:created xsi:type="dcterms:W3CDTF">1601-01-01T00:00:00Z</dcterms:created>
  <dcterms:modified xsi:type="dcterms:W3CDTF">2014-10-15T18:48:35Z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